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62" r:id="rId4"/>
    <p:sldId id="258" r:id="rId5"/>
    <p:sldId id="259" r:id="rId6"/>
    <p:sldId id="263" r:id="rId7"/>
    <p:sldId id="260" r:id="rId8"/>
    <p:sldId id="264" r:id="rId9"/>
    <p:sldId id="265" r:id="rId10"/>
    <p:sldId id="267"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40"/>
    <a:srgbClr val="428034"/>
    <a:srgbClr val="BFA0D8"/>
    <a:srgbClr val="AA72D4"/>
    <a:srgbClr val="9A7CBA"/>
    <a:srgbClr val="5B5280"/>
    <a:srgbClr val="C19803"/>
    <a:srgbClr val="B40000"/>
    <a:srgbClr val="8B0505"/>
    <a:srgbClr val="C45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474" autoAdjust="0"/>
  </p:normalViewPr>
  <p:slideViewPr>
    <p:cSldViewPr snapToGrid="0">
      <p:cViewPr>
        <p:scale>
          <a:sx n="57" d="100"/>
          <a:sy n="57" d="100"/>
        </p:scale>
        <p:origin x="-810" y="-216"/>
      </p:cViewPr>
      <p:guideLst>
        <p:guide orient="horz" pos="2160"/>
        <p:guide pos="3840"/>
      </p:guideLst>
    </p:cSldViewPr>
  </p:slideViewPr>
  <p:notesTextViewPr>
    <p:cViewPr>
      <p:scale>
        <a:sx n="1" d="1"/>
        <a:sy n="1" d="1"/>
      </p:scale>
      <p:origin x="0" y="0"/>
    </p:cViewPr>
  </p:notesTextViewPr>
  <p:sorterViewPr>
    <p:cViewPr>
      <p:scale>
        <a:sx n="100" d="100"/>
        <a:sy n="100" d="100"/>
      </p:scale>
      <p:origin x="0" y="3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dirty="0" err="1" smtClean="0"/>
              <a:t>Consommation</a:t>
            </a:r>
            <a:r>
              <a:rPr lang="en-US" sz="2000" dirty="0" smtClean="0"/>
              <a:t> </a:t>
            </a:r>
            <a:r>
              <a:rPr lang="en-US" sz="2000" dirty="0" err="1"/>
              <a:t>moyenne</a:t>
            </a:r>
            <a:r>
              <a:rPr lang="en-US" sz="2000" dirty="0"/>
              <a:t> </a:t>
            </a:r>
            <a:r>
              <a:rPr lang="en-US" sz="2000" dirty="0" err="1"/>
              <a:t>d’eau</a:t>
            </a:r>
            <a:r>
              <a:rPr lang="en-US" sz="2000" dirty="0"/>
              <a:t> d'un ménage </a:t>
            </a:r>
            <a:r>
              <a:rPr lang="en-US" sz="2000" dirty="0" err="1"/>
              <a:t>Français</a:t>
            </a:r>
            <a:r>
              <a:rPr lang="en-US" sz="2000" dirty="0"/>
              <a:t> </a:t>
            </a:r>
          </a:p>
        </c:rich>
      </c:tx>
      <c:layout>
        <c:manualLayout>
          <c:xMode val="edge"/>
          <c:yMode val="edge"/>
          <c:x val="0.25754465206210631"/>
          <c:y val="1.6803897345770289E-2"/>
        </c:manualLayout>
      </c:layout>
      <c:overlay val="0"/>
      <c:spPr>
        <a:noFill/>
        <a:ln>
          <a:noFill/>
        </a:ln>
        <a:effectLst/>
      </c:spPr>
    </c:title>
    <c:autoTitleDeleted val="0"/>
    <c:plotArea>
      <c:layout/>
      <c:pieChart>
        <c:varyColors val="1"/>
        <c:ser>
          <c:idx val="0"/>
          <c:order val="0"/>
          <c:tx>
            <c:strRef>
              <c:f>Feuil1!$B$1</c:f>
              <c:strCache>
                <c:ptCount val="1"/>
                <c:pt idx="0">
                  <c:v>Consomation moyenne d'un foyer Français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Feuil1!$A$2:$A$9</c:f>
              <c:strCache>
                <c:ptCount val="8"/>
                <c:pt idx="0">
                  <c:v>Boisson</c:v>
                </c:pt>
                <c:pt idx="1">
                  <c:v>cuisine</c:v>
                </c:pt>
                <c:pt idx="2">
                  <c:v>divers</c:v>
                </c:pt>
                <c:pt idx="3">
                  <c:v>jardin</c:v>
                </c:pt>
                <c:pt idx="4">
                  <c:v>vaisselle</c:v>
                </c:pt>
                <c:pt idx="5">
                  <c:v>lave linge</c:v>
                </c:pt>
                <c:pt idx="6">
                  <c:v>sanitaire</c:v>
                </c:pt>
                <c:pt idx="7">
                  <c:v>bains,douches </c:v>
                </c:pt>
              </c:strCache>
            </c:strRef>
          </c:cat>
          <c:val>
            <c:numRef>
              <c:f>Feuil1!$B$2:$B$9</c:f>
              <c:numCache>
                <c:formatCode>0%</c:formatCode>
                <c:ptCount val="8"/>
                <c:pt idx="0">
                  <c:v>0.01</c:v>
                </c:pt>
                <c:pt idx="1">
                  <c:v>0.06</c:v>
                </c:pt>
                <c:pt idx="2">
                  <c:v>0.06</c:v>
                </c:pt>
                <c:pt idx="3">
                  <c:v>0.06</c:v>
                </c:pt>
                <c:pt idx="4">
                  <c:v>0.1</c:v>
                </c:pt>
                <c:pt idx="5">
                  <c:v>0.12</c:v>
                </c:pt>
                <c:pt idx="6">
                  <c:v>0.2</c:v>
                </c:pt>
                <c:pt idx="7">
                  <c:v>0.39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sz="2000" dirty="0" smtClean="0"/>
              <a:t>Consommation </a:t>
            </a:r>
            <a:r>
              <a:rPr lang="fr-FR" sz="2000" dirty="0"/>
              <a:t>moyenne d'un ménage </a:t>
            </a:r>
            <a:r>
              <a:rPr lang="fr-FR" sz="2000" dirty="0" err="1"/>
              <a:t>francais</a:t>
            </a:r>
            <a:r>
              <a:rPr lang="fr-FR" sz="2000" dirty="0"/>
              <a:t> (Hors chauffage </a:t>
            </a:r>
            <a:r>
              <a:rPr lang="fr-FR" sz="2000" dirty="0" smtClean="0"/>
              <a:t>eau chaude )</a:t>
            </a:r>
            <a:endParaRPr lang="fr-FR" sz="2000" dirty="0"/>
          </a:p>
        </c:rich>
      </c:tx>
      <c:layout>
        <c:manualLayout>
          <c:xMode val="edge"/>
          <c:yMode val="edge"/>
          <c:x val="0.21635546583067233"/>
          <c:y val="1.7659650043851133E-2"/>
        </c:manualLayout>
      </c:layout>
      <c:overlay val="0"/>
      <c:spPr>
        <a:noFill/>
        <a:ln>
          <a:noFill/>
        </a:ln>
        <a:effectLst/>
      </c:spPr>
    </c:title>
    <c:autoTitleDeleted val="0"/>
    <c:plotArea>
      <c:layout/>
      <c:pieChart>
        <c:varyColors val="1"/>
        <c:ser>
          <c:idx val="0"/>
          <c:order val="0"/>
          <c:tx>
            <c:strRef>
              <c:f>Feuil1!$B$1</c:f>
              <c:strCache>
                <c:ptCount val="1"/>
                <c:pt idx="0">
                  <c:v>Consomation moyenne d'un ménage francais (Hors chauffage eauchaude et cuisson)</c:v>
                </c:pt>
              </c:strCache>
            </c:strRef>
          </c:tx>
          <c:dPt>
            <c:idx val="0"/>
            <c:bubble3D val="0"/>
            <c:spPr>
              <a:solidFill>
                <a:schemeClr val="accent2"/>
              </a:solidFill>
              <a:ln>
                <a:noFill/>
              </a:ln>
              <a:effectLst>
                <a:outerShdw blurRad="254000" sx="102000" sy="102000" algn="ctr" rotWithShape="0">
                  <a:prstClr val="black">
                    <a:alpha val="20000"/>
                  </a:prstClr>
                </a:outerShdw>
              </a:effectLst>
            </c:spPr>
          </c:dPt>
          <c:dPt>
            <c:idx val="1"/>
            <c:bubble3D val="0"/>
            <c:spPr>
              <a:solidFill>
                <a:schemeClr val="accent4"/>
              </a:solidFill>
              <a:ln>
                <a:noFill/>
              </a:ln>
              <a:effectLst>
                <a:outerShdw blurRad="254000" sx="102000" sy="102000" algn="ctr" rotWithShape="0">
                  <a:prstClr val="black">
                    <a:alpha val="20000"/>
                  </a:prstClr>
                </a:outerShdw>
              </a:effectLst>
            </c:spPr>
          </c:dPt>
          <c:dPt>
            <c:idx val="2"/>
            <c:bubble3D val="0"/>
            <c:spPr>
              <a:solidFill>
                <a:schemeClr val="accent6"/>
              </a:solidFill>
              <a:ln>
                <a:noFill/>
              </a:ln>
              <a:effectLst>
                <a:outerShdw blurRad="254000" sx="102000" sy="102000" algn="ctr" rotWithShape="0">
                  <a:prstClr val="black">
                    <a:alpha val="20000"/>
                  </a:prstClr>
                </a:outerShdw>
              </a:effectLst>
            </c:spPr>
          </c:dPt>
          <c:dPt>
            <c:idx val="3"/>
            <c:bubble3D val="0"/>
            <c:spPr>
              <a:solidFill>
                <a:schemeClr val="accent2">
                  <a:lumMod val="60000"/>
                </a:schemeClr>
              </a:solidFill>
              <a:ln>
                <a:noFill/>
              </a:ln>
              <a:effectLst>
                <a:outerShdw blurRad="254000" sx="102000" sy="102000" algn="ctr" rotWithShape="0">
                  <a:prstClr val="black">
                    <a:alpha val="20000"/>
                  </a:prstClr>
                </a:outerShdw>
              </a:effectLst>
            </c:spPr>
          </c:dPt>
          <c:dPt>
            <c:idx val="4"/>
            <c:bubble3D val="0"/>
            <c:spPr>
              <a:solidFill>
                <a:schemeClr val="accent4">
                  <a:lumMod val="60000"/>
                </a:schemeClr>
              </a:solidFill>
              <a:ln>
                <a:noFill/>
              </a:ln>
              <a:effectLst>
                <a:outerShdw blurRad="254000" sx="102000" sy="102000" algn="ctr" rotWithShape="0">
                  <a:prstClr val="black">
                    <a:alpha val="20000"/>
                  </a:prstClr>
                </a:outerShdw>
              </a:effectLst>
            </c:spPr>
          </c:dPt>
          <c:dPt>
            <c:idx val="5"/>
            <c:bubble3D val="0"/>
            <c:spPr>
              <a:solidFill>
                <a:schemeClr val="accent6">
                  <a:lumMod val="60000"/>
                </a:schemeClr>
              </a:solidFill>
              <a:ln>
                <a:noFill/>
              </a:ln>
              <a:effectLst>
                <a:outerShdw blurRad="254000" sx="102000" sy="102000" algn="ctr" rotWithShape="0">
                  <a:prstClr val="black">
                    <a:alpha val="20000"/>
                  </a:prstClr>
                </a:outerShdw>
              </a:effectLst>
            </c:spPr>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Feuil1!$A$2:$A$8</c:f>
              <c:strCache>
                <c:ptCount val="7"/>
                <c:pt idx="0">
                  <c:v>Lave Vaisselle</c:v>
                </c:pt>
                <c:pt idx="1">
                  <c:v>Audiovisuel</c:v>
                </c:pt>
                <c:pt idx="2">
                  <c:v>Lave-linge</c:v>
                </c:pt>
                <c:pt idx="3">
                  <c:v>Sèche-linge</c:v>
                </c:pt>
                <c:pt idx="4">
                  <c:v>Eclairage</c:v>
                </c:pt>
                <c:pt idx="5">
                  <c:v>Réfrigirateur Congélateur</c:v>
                </c:pt>
                <c:pt idx="6">
                  <c:v>Autres </c:v>
                </c:pt>
              </c:strCache>
            </c:strRef>
          </c:cat>
          <c:val>
            <c:numRef>
              <c:f>Feuil1!$B$2:$B$8</c:f>
              <c:numCache>
                <c:formatCode>0%</c:formatCode>
                <c:ptCount val="7"/>
                <c:pt idx="0">
                  <c:v>7.0000000000000007E-2</c:v>
                </c:pt>
                <c:pt idx="1">
                  <c:v>0.12</c:v>
                </c:pt>
                <c:pt idx="2">
                  <c:v>0.14000000000000001</c:v>
                </c:pt>
                <c:pt idx="3">
                  <c:v>0.14000000000000001</c:v>
                </c:pt>
                <c:pt idx="4">
                  <c:v>0.14000000000000001</c:v>
                </c:pt>
                <c:pt idx="5">
                  <c:v>0.32</c:v>
                </c:pt>
                <c:pt idx="6">
                  <c:v>7.0000000000000007E-2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76803-1976-4CB9-9D82-809E34D8B60A}" type="datetimeFigureOut">
              <a:rPr lang="fr-FR" smtClean="0"/>
              <a:t>16/01/2018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24A68-D089-49B2-9996-B78D640103FB}" type="slidenum">
              <a:rPr lang="fr-FR" smtClean="0"/>
              <a:t>‹N°›</a:t>
            </a:fld>
            <a:endParaRPr lang="fr-FR"/>
          </a:p>
        </p:txBody>
      </p:sp>
    </p:spTree>
    <p:extLst>
      <p:ext uri="{BB962C8B-B14F-4D97-AF65-F5344CB8AC3E}">
        <p14:creationId xmlns:p14="http://schemas.microsoft.com/office/powerpoint/2010/main" val="425964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2E24A68-D089-49B2-9996-B78D640103FB}" type="slidenum">
              <a:rPr lang="fr-FR" smtClean="0"/>
              <a:t>10</a:t>
            </a:fld>
            <a:endParaRPr lang="fr-FR"/>
          </a:p>
        </p:txBody>
      </p:sp>
    </p:spTree>
    <p:extLst>
      <p:ext uri="{BB962C8B-B14F-4D97-AF65-F5344CB8AC3E}">
        <p14:creationId xmlns:p14="http://schemas.microsoft.com/office/powerpoint/2010/main" val="268020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288479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316582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98767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298667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185956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E71F8C1-62C7-4B88-8D07-4218269B2BD3}" type="datetimeFigureOut">
              <a:rPr lang="fr-FR" smtClean="0"/>
              <a:t>16/01/2018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15053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E71F8C1-62C7-4B88-8D07-4218269B2BD3}" type="datetimeFigureOut">
              <a:rPr lang="fr-FR" smtClean="0"/>
              <a:t>16/01/2018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107819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E71F8C1-62C7-4B88-8D07-4218269B2BD3}" type="datetimeFigureOut">
              <a:rPr lang="fr-FR" smtClean="0"/>
              <a:t>16/01/2018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378317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71F8C1-62C7-4B88-8D07-4218269B2BD3}" type="datetimeFigureOut">
              <a:rPr lang="fr-FR" smtClean="0"/>
              <a:t>16/01/2018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305723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71F8C1-62C7-4B88-8D07-4218269B2BD3}" type="datetimeFigureOut">
              <a:rPr lang="fr-FR" smtClean="0"/>
              <a:t>16/01/2018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142853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71F8C1-62C7-4B88-8D07-4218269B2BD3}" type="datetimeFigureOut">
              <a:rPr lang="fr-FR" smtClean="0"/>
              <a:t>16/01/2018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314F78-8F78-497C-B6EE-260B2161E1D8}" type="slidenum">
              <a:rPr lang="fr-FR" smtClean="0"/>
              <a:t>‹N°›</a:t>
            </a:fld>
            <a:endParaRPr lang="fr-FR"/>
          </a:p>
        </p:txBody>
      </p:sp>
    </p:spTree>
    <p:extLst>
      <p:ext uri="{BB962C8B-B14F-4D97-AF65-F5344CB8AC3E}">
        <p14:creationId xmlns:p14="http://schemas.microsoft.com/office/powerpoint/2010/main" val="293858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1F8C1-62C7-4B88-8D07-4218269B2BD3}" type="datetimeFigureOut">
              <a:rPr lang="fr-FR" smtClean="0"/>
              <a:t>16/01/2018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14F78-8F78-497C-B6EE-260B2161E1D8}" type="slidenum">
              <a:rPr lang="fr-FR" smtClean="0"/>
              <a:t>‹N°›</a:t>
            </a:fld>
            <a:endParaRPr lang="fr-FR"/>
          </a:p>
        </p:txBody>
      </p:sp>
    </p:spTree>
    <p:extLst>
      <p:ext uri="{BB962C8B-B14F-4D97-AF65-F5344CB8AC3E}">
        <p14:creationId xmlns:p14="http://schemas.microsoft.com/office/powerpoint/2010/main" val="146838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gs>
            <a:gs pos="53000">
              <a:schemeClr val="accent6">
                <a:lumMod val="60000"/>
                <a:lumOff val="40000"/>
              </a:schemeClr>
            </a:gs>
            <a:gs pos="26000">
              <a:srgbClr val="A7C6D1"/>
            </a:gs>
            <a:gs pos="0">
              <a:schemeClr val="accent1">
                <a:lumMod val="75000"/>
              </a:schemeClr>
            </a:gs>
            <a:gs pos="73000">
              <a:schemeClr val="accent1">
                <a:lumMod val="45000"/>
                <a:lumOff val="5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47718" y="5633291"/>
            <a:ext cx="11929677" cy="923330"/>
          </a:xfrm>
          <a:prstGeom prst="rect">
            <a:avLst/>
          </a:prstGeom>
        </p:spPr>
        <p:txBody>
          <a:bodyPr wrap="square">
            <a:spAutoFit/>
          </a:bodyPr>
          <a:lstStyle/>
          <a:p>
            <a:pPr algn="ctr"/>
            <a:r>
              <a:rPr lang="fr-FR" b="1" dirty="0" smtClean="0"/>
              <a:t>Ce lundi 20 Novembre, nous  avons assisté à une intervention d’une conférencière </a:t>
            </a:r>
            <a:r>
              <a:rPr lang="fr-FR" b="1" dirty="0" smtClean="0"/>
              <a:t> au </a:t>
            </a:r>
            <a:r>
              <a:rPr lang="fr-FR" b="1" dirty="0" smtClean="0"/>
              <a:t>sujet de l’électricité et du développement durable . Nous  avons  abordé la production d’électricité, sont transport, sa distribution et son lien avec le développement durable </a:t>
            </a:r>
            <a:r>
              <a:rPr lang="fr-FR" dirty="0" smtClean="0"/>
              <a:t>.</a:t>
            </a:r>
          </a:p>
        </p:txBody>
      </p:sp>
      <p:pic>
        <p:nvPicPr>
          <p:cNvPr id="4" name="Picture 2" descr="Fonctionnement du réseau | ER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403" y="1463449"/>
            <a:ext cx="6697433" cy="390683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p:nvPr>
        </p:nvSpPr>
        <p:spPr/>
        <p:txBody>
          <a:bodyPr/>
          <a:lstStyle/>
          <a:p>
            <a:pPr algn="ctr"/>
            <a:r>
              <a:rPr lang="fr-FR" b="1" u="sng" dirty="0" smtClean="0"/>
              <a:t>Les Energies renouvelables </a:t>
            </a:r>
            <a:r>
              <a:rPr lang="fr-FR" dirty="0" smtClean="0"/>
              <a:t/>
            </a:r>
            <a:br>
              <a:rPr lang="fr-FR" dirty="0" smtClean="0"/>
            </a:br>
            <a:endParaRPr lang="fr-FR" dirty="0"/>
          </a:p>
        </p:txBody>
      </p:sp>
      <p:sp>
        <p:nvSpPr>
          <p:cNvPr id="2" name="AutoShape 2"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04467436"/>
      </p:ext>
    </p:extLst>
  </p:cSld>
  <p:clrMapOvr>
    <a:masterClrMapping/>
  </p:clrMapOvr>
  <mc:AlternateContent xmlns:mc="http://schemas.openxmlformats.org/markup-compatibility/2006" xmlns:p14="http://schemas.microsoft.com/office/powerpoint/2010/main">
    <mc:Choice Requires="p14">
      <p:transition spd="slow" p14:dur="4000" advClick="0" advTm="13684">
        <p14:vortex dir="r"/>
      </p:transition>
    </mc:Choice>
    <mc:Fallback xmlns="">
      <p:transition spd="slow" advClick="0" advTm="1368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8000">
              <a:srgbClr val="428034"/>
            </a:gs>
            <a:gs pos="47000">
              <a:srgbClr val="388C40"/>
            </a:gs>
            <a:gs pos="0">
              <a:srgbClr val="92D050"/>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2192" y="-232756"/>
            <a:ext cx="10515600" cy="1325563"/>
          </a:xfrm>
        </p:spPr>
        <p:txBody>
          <a:bodyPr/>
          <a:lstStyle/>
          <a:p>
            <a:pPr algn="ctr"/>
            <a:r>
              <a:rPr lang="fr-FR" dirty="0" smtClean="0">
                <a:solidFill>
                  <a:schemeClr val="bg1"/>
                </a:solidFill>
              </a:rPr>
              <a:t>La biomasse </a:t>
            </a:r>
            <a:endParaRPr lang="fr-FR" dirty="0">
              <a:solidFill>
                <a:schemeClr val="bg1"/>
              </a:solidFill>
            </a:endParaRPr>
          </a:p>
        </p:txBody>
      </p:sp>
      <p:sp>
        <p:nvSpPr>
          <p:cNvPr id="3" name="Rectangle 2"/>
          <p:cNvSpPr/>
          <p:nvPr/>
        </p:nvSpPr>
        <p:spPr>
          <a:xfrm>
            <a:off x="166255" y="1323040"/>
            <a:ext cx="5224549" cy="1477328"/>
          </a:xfrm>
          <a:prstGeom prst="rect">
            <a:avLst/>
          </a:prstGeom>
        </p:spPr>
        <p:txBody>
          <a:bodyPr wrap="square">
            <a:spAutoFit/>
          </a:bodyPr>
          <a:lstStyle/>
          <a:p>
            <a:pPr algn="ctr"/>
            <a:r>
              <a:rPr lang="fr-FR" b="1" dirty="0">
                <a:solidFill>
                  <a:schemeClr val="bg1"/>
                </a:solidFill>
              </a:rPr>
              <a:t>La biomasse est la 2</a:t>
            </a:r>
            <a:r>
              <a:rPr lang="fr-FR" b="1" baseline="30000" dirty="0">
                <a:solidFill>
                  <a:schemeClr val="bg1"/>
                </a:solidFill>
              </a:rPr>
              <a:t>ème</a:t>
            </a:r>
            <a:r>
              <a:rPr lang="fr-FR" b="1" dirty="0">
                <a:solidFill>
                  <a:schemeClr val="bg1"/>
                </a:solidFill>
              </a:rPr>
              <a:t> source d’énergie renouvelable dans le monde. </a:t>
            </a:r>
            <a:r>
              <a:rPr lang="fr-FR" b="1" dirty="0" smtClean="0">
                <a:solidFill>
                  <a:schemeClr val="bg1"/>
                </a:solidFill>
              </a:rPr>
              <a:t>Elle représente l’ensemble de la matière organique qu’elle soit d’origine végétale ou animale . </a:t>
            </a:r>
          </a:p>
          <a:p>
            <a:endParaRPr lang="fr-FR" b="1"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16" y="2672001"/>
            <a:ext cx="5715000" cy="3943350"/>
          </a:xfrm>
          <a:prstGeom prst="rect">
            <a:avLst/>
          </a:prstGeom>
        </p:spPr>
      </p:pic>
      <p:sp>
        <p:nvSpPr>
          <p:cNvPr id="7" name="Rectangle 6"/>
          <p:cNvSpPr/>
          <p:nvPr/>
        </p:nvSpPr>
        <p:spPr>
          <a:xfrm>
            <a:off x="6039196" y="5355905"/>
            <a:ext cx="6096000" cy="1323439"/>
          </a:xfrm>
          <a:prstGeom prst="rect">
            <a:avLst/>
          </a:prstGeom>
        </p:spPr>
        <p:txBody>
          <a:bodyPr>
            <a:spAutoFit/>
          </a:bodyPr>
          <a:lstStyle/>
          <a:p>
            <a:r>
              <a:rPr lang="fr-FR" sz="2000" b="1" dirty="0">
                <a:solidFill>
                  <a:schemeClr val="bg1"/>
                </a:solidFill>
              </a:rPr>
              <a:t>Une centrale biomasse produit de l'électricité grâce à la vapeur d'eau dégagée par la combustion de matières végétales ou animales, qui met en mouvement une turbine reliée à un alternateur.</a:t>
            </a:r>
            <a:endParaRPr lang="fr-FR" sz="2000" dirty="0">
              <a:solidFill>
                <a:schemeClr val="bg1"/>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196" y="1001515"/>
            <a:ext cx="5867400" cy="3597706"/>
          </a:xfrm>
          <a:prstGeom prst="rect">
            <a:avLst/>
          </a:prstGeom>
        </p:spPr>
      </p:pic>
    </p:spTree>
    <p:extLst>
      <p:ext uri="{BB962C8B-B14F-4D97-AF65-F5344CB8AC3E}">
        <p14:creationId xmlns:p14="http://schemas.microsoft.com/office/powerpoint/2010/main" val="3797317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rgbClr val="BFA0D8"/>
            </a:gs>
            <a:gs pos="64000">
              <a:srgbClr val="AA72D4"/>
            </a:gs>
            <a:gs pos="38000">
              <a:srgbClr val="9A7CBA"/>
            </a:gs>
            <a:gs pos="0">
              <a:srgbClr val="5B528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AutoShape 2"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https://attachment.outlook.office.net/owa/justinedoremus@outlook.fr/service.svc/s/GetAttachmentThumbnail?id=AQMkADAwATM3ZmYAZS1kMjY4LWI2MWItMDACLTAwCgBGAAADu4h1o1kvK0ysTE9hLW8BDQcAcN%2BrJAqHQE6ZX2roKIxPxgAAAgEMAAAAcN%2BrJAqHQE6ZX2roKIxPxgABMyCDtgAAAAESABAAC%2F2wmG1kSEqMy%2B41FUs5xA%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1137"/>
            <a:ext cx="5330825" cy="327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41563"/>
            <a:ext cx="5330825" cy="314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descr="https://attachment.outlook.office.net/owa/justinedoremus@outlook.fr/service.svc/s/GetAttachmentThumbnail?id=AQMkADAwATM3ZmYAZS1kMjY4LWI2MWItMDACLTAwCgBGAAADu4h1o1kvK0ysTE9hLW8BDQcAcN%2BrJAqHQE6ZX2roKIxPxgAAAgEMAAAAcN%2BrJAqHQE6ZX2roKIxPxgABMyCDtgAAAAESABAAn6Kz8CVMNki14WiX46D2Iw%3D%3D&amp;thumbnailType=2&amp;X-OWA-CANARY=TC6-xRDa9UCxEVI2u1tcbgCL6DS-ONUYZ-1XDoMuH75WtVec5GKKLQRbQ-5enxOm3KghrCrSaQ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I5Mzc0LTM1MzAwNzc3MjNcIixcInB1aWRcIjpcIjk4NTE1NzM1ODYzMDQyN1wiLFwib2lkXCI6XCIwMDAzN2ZmZS1kMjY4LWI2MW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yMTM0ODI1LCJuYmYiOjE1MTIxMzQyMjV9.GFuSMdLoh5Ie4fgYbt5smfLap4NRIpy5fS7ARZS4hEaToIgbAsBWz_4P3DF69QopcdrvTHXTPDqXE1hez0Vx99QnUJ3plqmU6Yyp_HOKWspiiLP4sv5Cw7W-NoeqnDhMu3vJj8w4HHKMgY9O-FuR0joBVDBEsgx4N31Bbu7f2UiOLf2tOhZ7J-Czkgf9dNaNfKtajrg7e-h5-dDROSTe86QBpsYARJgvOZsDHZjnsH8EQtLY0xYDogdKwsDaY6ExGxkFvscdY-CCpyhshGt0PmuH5ieljepjPO4ZWM9OiKcO9usZBj0Vh3pgC_vY91F0_BBqf5ZOGHvCsF7GBxPKuQ&amp;owa=outlook.live.com&amp;isc=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682" t="5373" r="2527" b="-260"/>
          <a:stretch/>
        </p:blipFill>
        <p:spPr bwMode="auto">
          <a:xfrm rot="5400000">
            <a:off x="6702640" y="1391965"/>
            <a:ext cx="6545263" cy="392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85658" y="735092"/>
            <a:ext cx="1961803" cy="27064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dirty="0" smtClean="0"/>
              <a:t>Classes de :</a:t>
            </a:r>
          </a:p>
          <a:p>
            <a:pPr algn="ctr"/>
            <a:endParaRPr lang="fr-FR" sz="2400" b="1" dirty="0" smtClean="0"/>
          </a:p>
          <a:p>
            <a:pPr algn="ctr"/>
            <a:r>
              <a:rPr lang="fr-FR" dirty="0" smtClean="0"/>
              <a:t>-Section </a:t>
            </a:r>
            <a:r>
              <a:rPr lang="fr-FR" dirty="0" err="1" smtClean="0"/>
              <a:t>elec</a:t>
            </a:r>
            <a:r>
              <a:rPr lang="fr-FR" dirty="0" smtClean="0"/>
              <a:t>  et T.IS.E.C</a:t>
            </a:r>
          </a:p>
          <a:p>
            <a:pPr algn="ctr"/>
            <a:endParaRPr lang="fr-FR" dirty="0" smtClean="0"/>
          </a:p>
          <a:p>
            <a:pPr algn="ctr"/>
            <a:r>
              <a:rPr lang="fr-FR" dirty="0" smtClean="0"/>
              <a:t>-Troisième DIMA et </a:t>
            </a:r>
            <a:r>
              <a:rPr lang="fr-FR" dirty="0" err="1" smtClean="0"/>
              <a:t>Segpa</a:t>
            </a:r>
            <a:r>
              <a:rPr lang="fr-FR" dirty="0" smtClean="0"/>
              <a:t> </a:t>
            </a:r>
            <a:endParaRPr lang="fr-FR" dirty="0"/>
          </a:p>
        </p:txBody>
      </p:sp>
    </p:spTree>
    <p:extLst>
      <p:ext uri="{BB962C8B-B14F-4D97-AF65-F5344CB8AC3E}">
        <p14:creationId xmlns:p14="http://schemas.microsoft.com/office/powerpoint/2010/main" val="3795276324"/>
      </p:ext>
    </p:extLst>
  </p:cSld>
  <p:clrMapOvr>
    <a:masterClrMapping/>
  </p:clrMapOvr>
  <mc:AlternateContent xmlns:mc="http://schemas.openxmlformats.org/markup-compatibility/2006" xmlns:p14="http://schemas.microsoft.com/office/powerpoint/2010/main">
    <mc:Choice Requires="p14">
      <p:transition spd="slow" p14:dur="2500" advClick="0" advTm="7947">
        <p:checker/>
      </p:transition>
    </mc:Choice>
    <mc:Fallback xmlns="">
      <p:transition spd="slow" advClick="0" advTm="7947">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A94E4E"/>
            </a:gs>
            <a:gs pos="3000">
              <a:srgbClr val="B26262"/>
            </a:gs>
            <a:gs pos="96000">
              <a:srgbClr val="8B050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231717" y="5657671"/>
            <a:ext cx="12192000" cy="1200329"/>
          </a:xfrm>
          <a:prstGeom prst="rect">
            <a:avLst/>
          </a:prstGeom>
        </p:spPr>
        <p:txBody>
          <a:bodyPr wrap="square">
            <a:spAutoFit/>
          </a:bodyPr>
          <a:lstStyle/>
          <a:p>
            <a:pPr algn="ctr"/>
            <a:r>
              <a:rPr lang="fr-FR" b="1" dirty="0" smtClean="0">
                <a:solidFill>
                  <a:schemeClr val="bg1"/>
                </a:solidFill>
              </a:rPr>
              <a:t>Cette intervention nous </a:t>
            </a:r>
            <a:r>
              <a:rPr lang="fr-FR" b="1" dirty="0" smtClean="0">
                <a:solidFill>
                  <a:schemeClr val="bg1"/>
                </a:solidFill>
              </a:rPr>
              <a:t> a </a:t>
            </a:r>
            <a:r>
              <a:rPr lang="fr-FR" b="1" dirty="0" smtClean="0">
                <a:solidFill>
                  <a:schemeClr val="bg1"/>
                </a:solidFill>
              </a:rPr>
              <a:t>parmi de nous rendre compte que vivre en consommant plus qu’on le devrais </a:t>
            </a:r>
          </a:p>
          <a:p>
            <a:pPr algn="ctr"/>
            <a:r>
              <a:rPr lang="fr-FR" b="1" dirty="0" smtClean="0">
                <a:solidFill>
                  <a:schemeClr val="bg1"/>
                </a:solidFill>
              </a:rPr>
              <a:t>était nuisible  pour notre planète . </a:t>
            </a:r>
          </a:p>
          <a:p>
            <a:pPr algn="ctr"/>
            <a:r>
              <a:rPr lang="fr-FR" b="1" dirty="0" smtClean="0">
                <a:solidFill>
                  <a:schemeClr val="bg1"/>
                </a:solidFill>
              </a:rPr>
              <a:t>Il faut donc maitriser sa consommation ,se limiter, éteindre les appareils en veille …</a:t>
            </a:r>
          </a:p>
          <a:p>
            <a:pPr algn="ctr"/>
            <a:endParaRPr lang="fr-FR" dirty="0"/>
          </a:p>
        </p:txBody>
      </p:sp>
      <p:graphicFrame>
        <p:nvGraphicFramePr>
          <p:cNvPr id="6" name="Graphique 5"/>
          <p:cNvGraphicFramePr/>
          <p:nvPr>
            <p:extLst>
              <p:ext uri="{D42A27DB-BD31-4B8C-83A1-F6EECF244321}">
                <p14:modId xmlns:p14="http://schemas.microsoft.com/office/powerpoint/2010/main" val="3057497824"/>
              </p:ext>
            </p:extLst>
          </p:nvPr>
        </p:nvGraphicFramePr>
        <p:xfrm>
          <a:off x="6879293" y="1272736"/>
          <a:ext cx="5140860" cy="3625647"/>
        </p:xfrm>
        <a:graphic>
          <a:graphicData uri="http://schemas.openxmlformats.org/drawingml/2006/chart">
            <c:chart xmlns:c="http://schemas.openxmlformats.org/drawingml/2006/chart" xmlns:r="http://schemas.openxmlformats.org/officeDocument/2006/relationships" r:id="rId2"/>
          </a:graphicData>
        </a:graphic>
      </p:graphicFrame>
      <p:pic>
        <p:nvPicPr>
          <p:cNvPr id="3078" name="Picture 6" descr="Robinet | Télécharger Icons gratui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838" y="1272736"/>
            <a:ext cx="1155792" cy="11557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aphique 9"/>
          <p:cNvGraphicFramePr/>
          <p:nvPr>
            <p:extLst>
              <p:ext uri="{D42A27DB-BD31-4B8C-83A1-F6EECF244321}">
                <p14:modId xmlns:p14="http://schemas.microsoft.com/office/powerpoint/2010/main" val="985324709"/>
              </p:ext>
            </p:extLst>
          </p:nvPr>
        </p:nvGraphicFramePr>
        <p:xfrm>
          <a:off x="595043" y="1260778"/>
          <a:ext cx="5151550" cy="3775273"/>
        </p:xfrm>
        <a:graphic>
          <a:graphicData uri="http://schemas.openxmlformats.org/drawingml/2006/chart">
            <c:chart xmlns:c="http://schemas.openxmlformats.org/drawingml/2006/chart" xmlns:r="http://schemas.openxmlformats.org/officeDocument/2006/relationships" r:id="rId4"/>
          </a:graphicData>
        </a:graphic>
      </p:graphicFrame>
      <p:pic>
        <p:nvPicPr>
          <p:cNvPr id="3084" name="Picture 12" descr="https://images.duckduckgo.com/iu/?u=https%3A%2F%2Ftse4.mm.bing.net%2Fth%3Fid%3DOIP.pJTK_zF0eX5pevY2fx_PrAEIDs%26pid%3D15.1&amp;f=1"/>
          <p:cNvPicPr>
            <a:picLocks noChangeAspect="1" noChangeArrowheads="1"/>
          </p:cNvPicPr>
          <p:nvPr/>
        </p:nvPicPr>
        <p:blipFill rotWithShape="1">
          <a:blip r:embed="rId5">
            <a:extLst>
              <a:ext uri="{28A0092B-C50C-407E-A947-70E740481C1C}">
                <a14:useLocalDpi xmlns:a14="http://schemas.microsoft.com/office/drawing/2010/main" val="0"/>
              </a:ext>
            </a:extLst>
          </a:blip>
          <a:srcRect l="-13966" r="13966"/>
          <a:stretch/>
        </p:blipFill>
        <p:spPr bwMode="auto">
          <a:xfrm>
            <a:off x="420258" y="1272736"/>
            <a:ext cx="1288826" cy="115213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11072" y="118735"/>
            <a:ext cx="10811101" cy="769441"/>
          </a:xfrm>
          <a:prstGeom prst="rect">
            <a:avLst/>
          </a:prstGeom>
          <a:noFill/>
        </p:spPr>
        <p:txBody>
          <a:bodyPr wrap="none" rtlCol="0">
            <a:spAutoFit/>
          </a:bodyPr>
          <a:lstStyle/>
          <a:p>
            <a:pPr algn="ctr"/>
            <a:r>
              <a:rPr lang="fr-FR" sz="4400" u="sng" dirty="0" smtClean="0">
                <a:solidFill>
                  <a:schemeClr val="bg1"/>
                </a:solidFill>
              </a:rPr>
              <a:t>Consommation moyen d’un ménage Français </a:t>
            </a:r>
            <a:endParaRPr lang="fr-FR" sz="4400" u="sng" dirty="0">
              <a:solidFill>
                <a:schemeClr val="bg1"/>
              </a:solidFill>
            </a:endParaRPr>
          </a:p>
        </p:txBody>
      </p:sp>
    </p:spTree>
    <p:extLst>
      <p:ext uri="{BB962C8B-B14F-4D97-AF65-F5344CB8AC3E}">
        <p14:creationId xmlns:p14="http://schemas.microsoft.com/office/powerpoint/2010/main" val="1843575272"/>
      </p:ext>
    </p:extLst>
  </p:cSld>
  <p:clrMapOvr>
    <a:masterClrMapping/>
  </p:clrMapOvr>
  <mc:AlternateContent xmlns:mc="http://schemas.openxmlformats.org/markup-compatibility/2006" xmlns:p14="http://schemas.microsoft.com/office/powerpoint/2010/main">
    <mc:Choice Requires="p14">
      <p:transition spd="slow" p14:dur="3900" advTm="17226">
        <p14:glitter pattern="hexagon"/>
      </p:transition>
    </mc:Choice>
    <mc:Fallback xmlns="">
      <p:transition spd="slow" advTm="1722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2" descr="Ressources d'énergie électrique - Pédagogie - Espaces ..."/>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rcRect l="-36760" t="50893" r="40328" b="-50893"/>
          <a:stretch/>
        </p:blipFill>
        <p:spPr bwMode="auto">
          <a:xfrm>
            <a:off x="-4957118" y="3306171"/>
            <a:ext cx="12841758" cy="7223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sources d'énergie électrique - Pédagogie - Espaces ..."/>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rcRect l="-66977" t="-49933" r="66977" b="49933"/>
          <a:stretch/>
        </p:blipFill>
        <p:spPr bwMode="auto">
          <a:xfrm>
            <a:off x="-8774513" y="-3420212"/>
            <a:ext cx="13024637" cy="67701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sources d'énergie électrique - Pédagogie - Espaces ..."/>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rcRect l="33489" t="-49933" r="-33489" b="49933"/>
          <a:stretch/>
        </p:blipFill>
        <p:spPr bwMode="auto">
          <a:xfrm>
            <a:off x="4250124" y="-3394659"/>
            <a:ext cx="12010730" cy="6756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sources d'énergie électrique - Pédagogie - Espaces ..."/>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rcRect l="59955" t="50893" r="-59955" b="-50893"/>
          <a:stretch/>
        </p:blipFill>
        <p:spPr bwMode="auto">
          <a:xfrm>
            <a:off x="7884640" y="3349978"/>
            <a:ext cx="10906280" cy="713587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ZoneTexte 2"/>
          <p:cNvSpPr txBox="1"/>
          <p:nvPr/>
        </p:nvSpPr>
        <p:spPr>
          <a:xfrm>
            <a:off x="8163339" y="5003994"/>
            <a:ext cx="14220978" cy="1477328"/>
          </a:xfrm>
          <a:prstGeom prst="rect">
            <a:avLst/>
          </a:prstGeom>
          <a:noFill/>
        </p:spPr>
        <p:txBody>
          <a:bodyPr wrap="square" rtlCol="0">
            <a:spAutoFit/>
          </a:bodyPr>
          <a:lstStyle/>
          <a:p>
            <a:endParaRPr lang="fr-FR" dirty="0" smtClean="0"/>
          </a:p>
          <a:p>
            <a:endParaRPr lang="fr-FR" dirty="0" smtClean="0"/>
          </a:p>
          <a:p>
            <a:r>
              <a:rPr lang="fr-FR" dirty="0" smtClean="0"/>
              <a:t> </a:t>
            </a:r>
          </a:p>
          <a:p>
            <a:endParaRPr lang="fr-FR" dirty="0"/>
          </a:p>
          <a:p>
            <a:endParaRPr lang="fr-FR" dirty="0" smtClean="0"/>
          </a:p>
        </p:txBody>
      </p:sp>
      <p:sp>
        <p:nvSpPr>
          <p:cNvPr id="7" name="ZoneTexte 6"/>
          <p:cNvSpPr txBox="1"/>
          <p:nvPr/>
        </p:nvSpPr>
        <p:spPr>
          <a:xfrm>
            <a:off x="-119252" y="2077424"/>
            <a:ext cx="12191999" cy="2369880"/>
          </a:xfrm>
          <a:prstGeom prst="rect">
            <a:avLst/>
          </a:prstGeom>
          <a:noFill/>
        </p:spPr>
        <p:txBody>
          <a:bodyPr wrap="square" rtlCol="0">
            <a:spAutoFit/>
          </a:bodyPr>
          <a:lstStyle/>
          <a:p>
            <a:pPr algn="ctr"/>
            <a:endParaRPr lang="fr-FR" dirty="0" smtClean="0">
              <a:solidFill>
                <a:srgbClr val="FFFFFF"/>
              </a:solidFill>
            </a:endParaRPr>
          </a:p>
          <a:p>
            <a:pPr algn="ctr"/>
            <a:r>
              <a:rPr lang="fr-FR" sz="2800" dirty="0" smtClean="0">
                <a:solidFill>
                  <a:srgbClr val="FFFFFF"/>
                </a:solidFill>
              </a:rPr>
              <a:t>D’où l’importance des énergies renouvelables qu’il faut continué de développer partout dans le monde. Il existe six types d’énergie </a:t>
            </a:r>
          </a:p>
          <a:p>
            <a:pPr algn="ctr"/>
            <a:r>
              <a:rPr lang="fr-FR" sz="2800" dirty="0" smtClean="0">
                <a:solidFill>
                  <a:srgbClr val="FFFFFF"/>
                </a:solidFill>
              </a:rPr>
              <a:t>Renouvelable, l’</a:t>
            </a:r>
            <a:r>
              <a:rPr lang="fr-FR" sz="2800" dirty="0">
                <a:solidFill>
                  <a:srgbClr val="FFFFFF"/>
                </a:solidFill>
              </a:rPr>
              <a:t>é</a:t>
            </a:r>
            <a:r>
              <a:rPr lang="fr-FR" sz="2800" dirty="0" smtClean="0">
                <a:solidFill>
                  <a:srgbClr val="FFFFFF"/>
                </a:solidFill>
              </a:rPr>
              <a:t>nergie solaire, l’</a:t>
            </a:r>
            <a:r>
              <a:rPr lang="fr-FR" sz="2800" dirty="0">
                <a:solidFill>
                  <a:srgbClr val="FFFFFF"/>
                </a:solidFill>
              </a:rPr>
              <a:t>é</a:t>
            </a:r>
            <a:r>
              <a:rPr lang="fr-FR" sz="2800" dirty="0" smtClean="0">
                <a:solidFill>
                  <a:srgbClr val="FFFFFF"/>
                </a:solidFill>
              </a:rPr>
              <a:t>nergie hydraulique, la géothermique, l’énergie éolienne, l’énergie  thermique et la Biomasse. </a:t>
            </a:r>
          </a:p>
          <a:p>
            <a:pPr algn="ctr"/>
            <a:endParaRPr lang="fr-FR" dirty="0"/>
          </a:p>
        </p:txBody>
      </p:sp>
    </p:spTree>
    <p:extLst>
      <p:ext uri="{BB962C8B-B14F-4D97-AF65-F5344CB8AC3E}">
        <p14:creationId xmlns:p14="http://schemas.microsoft.com/office/powerpoint/2010/main" val="3248764952"/>
      </p:ext>
    </p:extLst>
  </p:cSld>
  <p:clrMapOvr>
    <a:masterClrMapping/>
  </p:clrMapOvr>
  <mc:AlternateContent xmlns:mc="http://schemas.openxmlformats.org/markup-compatibility/2006" xmlns:p14="http://schemas.microsoft.com/office/powerpoint/2010/main">
    <mc:Choice Requires="p14">
      <p:transition spd="slow" p14:dur="3000" advTm="11167">
        <p14:shred/>
      </p:transition>
    </mc:Choice>
    <mc:Fallback xmlns="">
      <p:transition spd="slow" advTm="1116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38000">
              <a:schemeClr val="accent4">
                <a:lumMod val="75000"/>
              </a:schemeClr>
            </a:gs>
            <a:gs pos="0">
              <a:schemeClr val="accent4">
                <a:lumMod val="5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1114"/>
            <a:ext cx="10515600" cy="1325563"/>
          </a:xfrm>
        </p:spPr>
        <p:txBody>
          <a:bodyPr/>
          <a:lstStyle/>
          <a:p>
            <a:pPr algn="ctr"/>
            <a:r>
              <a:rPr lang="fr-FR" dirty="0" smtClean="0">
                <a:solidFill>
                  <a:schemeClr val="tx1">
                    <a:lumMod val="95000"/>
                    <a:lumOff val="5000"/>
                  </a:schemeClr>
                </a:solidFill>
              </a:rPr>
              <a:t>L'énergie solaire </a:t>
            </a:r>
            <a:br>
              <a:rPr lang="fr-FR" dirty="0" smtClean="0">
                <a:solidFill>
                  <a:schemeClr val="tx1">
                    <a:lumMod val="95000"/>
                    <a:lumOff val="5000"/>
                  </a:schemeClr>
                </a:solidFill>
              </a:rPr>
            </a:br>
            <a:endParaRPr lang="fr-FR" dirty="0">
              <a:solidFill>
                <a:schemeClr val="tx1">
                  <a:lumMod val="95000"/>
                  <a:lumOff val="5000"/>
                </a:schemeClr>
              </a:solidFill>
            </a:endParaRPr>
          </a:p>
        </p:txBody>
      </p:sp>
      <p:sp>
        <p:nvSpPr>
          <p:cNvPr id="3" name="AutoShape 4" descr="Energie Solaire Thermique"/>
          <p:cNvSpPr>
            <a:spLocks noChangeAspect="1" noChangeArrowheads="1"/>
          </p:cNvSpPr>
          <p:nvPr/>
        </p:nvSpPr>
        <p:spPr bwMode="auto">
          <a:xfrm>
            <a:off x="155574" y="-144463"/>
            <a:ext cx="3840687" cy="384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6" descr="Energie Solaire Therm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Energie Solaire Therm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0" descr="Energie Solaire Therm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6" descr="Résultat de recherche d'images pour &quot;energie solaire schém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950760"/>
            <a:ext cx="4204860" cy="3151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5574" y="4457858"/>
            <a:ext cx="5508477" cy="1323439"/>
          </a:xfrm>
          <a:prstGeom prst="rect">
            <a:avLst/>
          </a:prstGeom>
        </p:spPr>
        <p:txBody>
          <a:bodyPr wrap="square">
            <a:spAutoFit/>
          </a:bodyPr>
          <a:lstStyle/>
          <a:p>
            <a:pPr algn="ctr"/>
            <a:r>
              <a:rPr lang="fr-FR" sz="1600" b="1" dirty="0" smtClean="0">
                <a:solidFill>
                  <a:schemeClr val="tx1">
                    <a:lumMod val="95000"/>
                    <a:lumOff val="5000"/>
                  </a:schemeClr>
                </a:solidFill>
              </a:rPr>
              <a:t>L'énergie solaire est une source d'énergie qui dépend du soleil. Le soleil étant illimité et gratuit cette énergie et donc renouvelable elle permet de fabriquer de l'électricité à partir de panneaux photovoltaïques ou des centrales solaires, grâce à la lumière du soleil captée par des panneaux solaires.</a:t>
            </a:r>
          </a:p>
        </p:txBody>
      </p:sp>
      <p:sp>
        <p:nvSpPr>
          <p:cNvPr id="7" name="Rectangle 6"/>
          <p:cNvSpPr/>
          <p:nvPr/>
        </p:nvSpPr>
        <p:spPr>
          <a:xfrm>
            <a:off x="5940426" y="950760"/>
            <a:ext cx="6096000" cy="2308324"/>
          </a:xfrm>
          <a:prstGeom prst="rect">
            <a:avLst/>
          </a:prstGeom>
        </p:spPr>
        <p:txBody>
          <a:bodyPr>
            <a:spAutoFit/>
          </a:bodyPr>
          <a:lstStyle/>
          <a:p>
            <a:r>
              <a:rPr lang="fr-FR" sz="1600" b="1" dirty="0"/>
              <a:t>3 éléments sont nécessaires à une installation photovoltaïque : </a:t>
            </a:r>
          </a:p>
          <a:p>
            <a:endParaRPr lang="fr-FR" sz="1600" b="1" dirty="0"/>
          </a:p>
          <a:p>
            <a:r>
              <a:rPr lang="fr-FR" sz="1600" b="1" dirty="0" smtClean="0"/>
              <a:t>. les </a:t>
            </a:r>
            <a:r>
              <a:rPr lang="fr-FR" sz="1600" b="1" dirty="0"/>
              <a:t>panneaux solaires convertissent directement la lumière en courant électrique </a:t>
            </a:r>
            <a:r>
              <a:rPr lang="fr-FR" sz="1600" b="1" dirty="0" smtClean="0"/>
              <a:t>continu</a:t>
            </a:r>
          </a:p>
          <a:p>
            <a:pPr marL="285750" indent="-285750">
              <a:buFontTx/>
              <a:buChar char="-"/>
            </a:pPr>
            <a:endParaRPr lang="fr-FR" sz="1600" b="1" dirty="0"/>
          </a:p>
          <a:p>
            <a:r>
              <a:rPr lang="fr-FR" sz="1600" b="1" dirty="0" smtClean="0"/>
              <a:t> . l’onduleur </a:t>
            </a:r>
            <a:r>
              <a:rPr lang="fr-FR" sz="1600" b="1" dirty="0"/>
              <a:t>permet ensuite de transformer l’électricité obtenue en courant alternatif compatible avec le </a:t>
            </a:r>
            <a:r>
              <a:rPr lang="fr-FR" sz="1600" b="1" dirty="0" smtClean="0"/>
              <a:t>réseau</a:t>
            </a:r>
          </a:p>
          <a:p>
            <a:endParaRPr lang="fr-FR" sz="1600" b="1" dirty="0"/>
          </a:p>
          <a:p>
            <a:r>
              <a:rPr lang="fr-FR" sz="1600" b="1" dirty="0" smtClean="0"/>
              <a:t>. le </a:t>
            </a:r>
            <a:r>
              <a:rPr lang="fr-FR" sz="1600" b="1" dirty="0"/>
              <a:t>compteur mesure la quantité de courant injectée dans le réseau</a:t>
            </a:r>
          </a:p>
        </p:txBody>
      </p:sp>
    </p:spTree>
    <p:extLst>
      <p:ext uri="{BB962C8B-B14F-4D97-AF65-F5344CB8AC3E}">
        <p14:creationId xmlns:p14="http://schemas.microsoft.com/office/powerpoint/2010/main" val="4176047432"/>
      </p:ext>
    </p:extLst>
  </p:cSld>
  <p:clrMapOvr>
    <a:masterClrMapping/>
  </p:clrMapOvr>
  <mc:AlternateContent xmlns:mc="http://schemas.openxmlformats.org/markup-compatibility/2006" xmlns:p14="http://schemas.microsoft.com/office/powerpoint/2010/main">
    <mc:Choice Requires="p14">
      <p:transition spd="slow" p14:dur="1200" advTm="28101">
        <p14:prism/>
      </p:transition>
    </mc:Choice>
    <mc:Fallback xmlns="">
      <p:transition spd="slow" advTm="2810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6000">
              <a:srgbClr val="FF0000"/>
            </a:gs>
            <a:gs pos="40000">
              <a:srgbClr val="CE4C0E"/>
            </a:gs>
            <a:gs pos="68000">
              <a:schemeClr val="accent4">
                <a:lumMod val="75000"/>
              </a:schemeClr>
            </a:gs>
            <a:gs pos="100000">
              <a:schemeClr val="accent1">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1"/>
                </a:solidFill>
              </a:rPr>
              <a:t>L’énergie thermique </a:t>
            </a:r>
            <a:endParaRPr lang="fr-FR" dirty="0">
              <a:solidFill>
                <a:schemeClr val="bg1"/>
              </a:solidFill>
            </a:endParaRPr>
          </a:p>
        </p:txBody>
      </p:sp>
      <p:pic>
        <p:nvPicPr>
          <p:cNvPr id="3" name="Picture 8" descr="Résultat de recherche d'images pour &quot;energie therm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28" y="3606974"/>
            <a:ext cx="4818486" cy="29436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9160" y="1495035"/>
            <a:ext cx="6067340" cy="1754326"/>
          </a:xfrm>
          <a:prstGeom prst="rect">
            <a:avLst/>
          </a:prstGeom>
        </p:spPr>
        <p:txBody>
          <a:bodyPr wrap="square">
            <a:spAutoFit/>
          </a:bodyPr>
          <a:lstStyle/>
          <a:p>
            <a:pPr algn="ctr"/>
            <a:r>
              <a:rPr lang="fr-FR" b="1" dirty="0">
                <a:solidFill>
                  <a:schemeClr val="bg1"/>
                </a:solidFill>
              </a:rPr>
              <a:t>L'énergie thermique à flamme dépend de combustibles fossiles (charbon, gaz ou pétrole), des éléments contenus dans le sous-sol de la Terre. Elle permet de fabriquer de l'électricité dans les centrales thermiques à flamme appelées aussi centrales à flamme ou centrales thermiques classiques, grâce à la chaleur dégagée par la combustion de ces éléments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142" y="1495035"/>
            <a:ext cx="4138160" cy="3267579"/>
          </a:xfrm>
          <a:prstGeom prst="rect">
            <a:avLst/>
          </a:prstGeom>
        </p:spPr>
      </p:pic>
      <p:sp>
        <p:nvSpPr>
          <p:cNvPr id="5" name="Rectangle 4"/>
          <p:cNvSpPr/>
          <p:nvPr/>
        </p:nvSpPr>
        <p:spPr>
          <a:xfrm>
            <a:off x="6096000" y="4914875"/>
            <a:ext cx="6096000" cy="1477328"/>
          </a:xfrm>
          <a:prstGeom prst="rect">
            <a:avLst/>
          </a:prstGeom>
        </p:spPr>
        <p:txBody>
          <a:bodyPr>
            <a:spAutoFit/>
          </a:bodyPr>
          <a:lstStyle/>
          <a:p>
            <a:r>
              <a:rPr lang="fr-FR" b="1" dirty="0">
                <a:solidFill>
                  <a:schemeClr val="bg1"/>
                </a:solidFill>
              </a:rPr>
              <a:t>Une centrale thermique à flamme est composée de 3 parties </a:t>
            </a:r>
            <a:r>
              <a:rPr lang="fr-FR" b="1" dirty="0" smtClean="0">
                <a:solidFill>
                  <a:schemeClr val="bg1"/>
                </a:solidFill>
              </a:rPr>
              <a:t>:</a:t>
            </a:r>
          </a:p>
          <a:p>
            <a:endParaRPr lang="fr-FR" b="1" dirty="0">
              <a:solidFill>
                <a:schemeClr val="bg1"/>
              </a:solidFill>
            </a:endParaRPr>
          </a:p>
          <a:p>
            <a:pPr>
              <a:buFont typeface="Arial" panose="020B0604020202020204" pitchFamily="34" charset="0"/>
              <a:buChar char="•"/>
            </a:pPr>
            <a:r>
              <a:rPr lang="fr-FR" b="1" dirty="0">
                <a:solidFill>
                  <a:schemeClr val="bg1"/>
                </a:solidFill>
              </a:rPr>
              <a:t>la chaudière dans laquelle est brûlé le combustible</a:t>
            </a:r>
          </a:p>
          <a:p>
            <a:pPr>
              <a:buFont typeface="Arial" panose="020B0604020202020204" pitchFamily="34" charset="0"/>
              <a:buChar char="•"/>
            </a:pPr>
            <a:r>
              <a:rPr lang="fr-FR" b="1" dirty="0">
                <a:solidFill>
                  <a:schemeClr val="bg1"/>
                </a:solidFill>
              </a:rPr>
              <a:t>la salle des machines où est produite l'électricité</a:t>
            </a:r>
          </a:p>
          <a:p>
            <a:pPr>
              <a:buFont typeface="Arial" panose="020B0604020202020204" pitchFamily="34" charset="0"/>
              <a:buChar char="•"/>
            </a:pPr>
            <a:r>
              <a:rPr lang="fr-FR" b="1" dirty="0">
                <a:solidFill>
                  <a:schemeClr val="bg1"/>
                </a:solidFill>
              </a:rPr>
              <a:t>les lignes électriques qui évacuent et transportent l'électricité</a:t>
            </a:r>
          </a:p>
        </p:txBody>
      </p:sp>
    </p:spTree>
    <p:extLst>
      <p:ext uri="{BB962C8B-B14F-4D97-AF65-F5344CB8AC3E}">
        <p14:creationId xmlns:p14="http://schemas.microsoft.com/office/powerpoint/2010/main" val="2123443308"/>
      </p:ext>
    </p:extLst>
  </p:cSld>
  <p:clrMapOvr>
    <a:masterClrMapping/>
  </p:clrMapOvr>
  <mc:AlternateContent xmlns:mc="http://schemas.openxmlformats.org/markup-compatibility/2006" xmlns:p14="http://schemas.microsoft.com/office/powerpoint/2010/main">
    <mc:Choice Requires="p14">
      <p:transition spd="slow" p14:dur="1200" advTm="24990">
        <p:dissolve/>
      </p:transition>
    </mc:Choice>
    <mc:Fallback xmlns="">
      <p:transition spd="slow" advTm="2499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41000">
              <a:srgbClr val="A3A3A3"/>
            </a:gs>
            <a:gs pos="76000">
              <a:schemeClr val="accent1">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dirty="0" smtClean="0"/>
              <a:t>L’</a:t>
            </a:r>
            <a:r>
              <a:rPr lang="fr-FR" dirty="0"/>
              <a:t>é</a:t>
            </a:r>
            <a:r>
              <a:rPr lang="fr-FR" dirty="0" smtClean="0"/>
              <a:t>nergie Eolienne </a:t>
            </a:r>
            <a:endParaRPr lang="fr-FR" dirty="0"/>
          </a:p>
        </p:txBody>
      </p:sp>
      <p:pic>
        <p:nvPicPr>
          <p:cNvPr id="3" name="Picture 1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846641"/>
            <a:ext cx="4389120" cy="3726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30" y="1030759"/>
            <a:ext cx="5553893" cy="1815882"/>
          </a:xfrm>
          <a:prstGeom prst="rect">
            <a:avLst/>
          </a:prstGeom>
        </p:spPr>
        <p:txBody>
          <a:bodyPr wrap="square">
            <a:spAutoFit/>
          </a:bodyPr>
          <a:lstStyle/>
          <a:p>
            <a:r>
              <a:rPr lang="fr-FR" sz="1600" b="1" dirty="0" smtClean="0"/>
              <a:t>l'énergie éolienne est une source d'énergie qui dépend du vent. Le soleil chauffe inégalement la Terre, ce qui crée des zones de températures et de pression atmosphérique différentes tout autour du globe. De ces différences de pression naissent des mouvements d'air, appelés vent. Cette énergie permet de fabriquer de l'électricité dans des éoliennes, appelées aussi aérogénérateurs, grâce à la force du vent.</a:t>
            </a:r>
            <a:endParaRPr lang="fr-FR" sz="1600" b="1" dirty="0"/>
          </a:p>
        </p:txBody>
      </p:sp>
      <p:sp>
        <p:nvSpPr>
          <p:cNvPr id="4" name="Rectangle 3"/>
          <p:cNvSpPr/>
          <p:nvPr/>
        </p:nvSpPr>
        <p:spPr>
          <a:xfrm>
            <a:off x="7269480" y="4420882"/>
            <a:ext cx="4286250" cy="2092881"/>
          </a:xfrm>
          <a:prstGeom prst="rect">
            <a:avLst/>
          </a:prstGeom>
        </p:spPr>
        <p:txBody>
          <a:bodyPr wrap="square">
            <a:spAutoFit/>
          </a:bodyPr>
          <a:lstStyle/>
          <a:p>
            <a:r>
              <a:rPr lang="fr-FR" sz="1600" b="1" dirty="0"/>
              <a:t>Une éolienne est composée de 4 parties :</a:t>
            </a:r>
          </a:p>
          <a:p>
            <a:pPr>
              <a:buFont typeface="Arial" panose="020B0604020202020204" pitchFamily="34" charset="0"/>
              <a:buChar char="•"/>
            </a:pPr>
            <a:r>
              <a:rPr lang="fr-FR" sz="1600" b="1" dirty="0"/>
              <a:t>le mât</a:t>
            </a:r>
          </a:p>
          <a:p>
            <a:pPr>
              <a:buFont typeface="Arial" panose="020B0604020202020204" pitchFamily="34" charset="0"/>
              <a:buChar char="•"/>
            </a:pPr>
            <a:r>
              <a:rPr lang="fr-FR" sz="1600" b="1" dirty="0"/>
              <a:t>l'hélice</a:t>
            </a:r>
          </a:p>
          <a:p>
            <a:pPr>
              <a:buFont typeface="Arial" panose="020B0604020202020204" pitchFamily="34" charset="0"/>
              <a:buChar char="•"/>
            </a:pPr>
            <a:r>
              <a:rPr lang="fr-FR" sz="1600" b="1" dirty="0"/>
              <a:t>la nacelle qui contient l'alternateur producteur d'électricité</a:t>
            </a:r>
          </a:p>
          <a:p>
            <a:pPr>
              <a:buFont typeface="Arial" panose="020B0604020202020204" pitchFamily="34" charset="0"/>
              <a:buChar char="•"/>
            </a:pPr>
            <a:r>
              <a:rPr lang="fr-FR" sz="1600" b="1" dirty="0"/>
              <a:t>les lignes électriques qui évacuent et transportent l'énergie électrique (lorsqu'elle est raccordée au réseau</a:t>
            </a:r>
            <a:r>
              <a:rPr lang="fr-FR" b="1" dirty="0"/>
              <a:t>)</a:t>
            </a:r>
          </a:p>
        </p:txBody>
      </p:sp>
      <p:pic>
        <p:nvPicPr>
          <p:cNvPr id="3074"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480" y="1030759"/>
            <a:ext cx="4063365" cy="311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44101"/>
      </p:ext>
    </p:extLst>
  </p:cSld>
  <p:clrMapOvr>
    <a:masterClrMapping/>
  </p:clrMapOvr>
  <p:transition spd="slow" advTm="28717">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accent1">
                <a:lumMod val="50000"/>
              </a:schemeClr>
            </a:gs>
            <a:gs pos="0">
              <a:schemeClr val="bg1">
                <a:lumMod val="65000"/>
              </a:schemeClr>
            </a:gs>
            <a:gs pos="44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29590" y="-104199"/>
            <a:ext cx="10515600" cy="1325563"/>
          </a:xfrm>
        </p:spPr>
        <p:txBody>
          <a:bodyPr/>
          <a:lstStyle/>
          <a:p>
            <a:pPr algn="ctr"/>
            <a:r>
              <a:rPr lang="fr-FR" dirty="0" smtClean="0">
                <a:solidFill>
                  <a:schemeClr val="bg1"/>
                </a:solidFill>
              </a:rPr>
              <a:t>L’</a:t>
            </a:r>
            <a:r>
              <a:rPr lang="fr-FR" dirty="0">
                <a:solidFill>
                  <a:schemeClr val="bg1"/>
                </a:solidFill>
              </a:rPr>
              <a:t>é</a:t>
            </a:r>
            <a:r>
              <a:rPr lang="fr-FR" dirty="0" smtClean="0">
                <a:solidFill>
                  <a:schemeClr val="bg1"/>
                </a:solidFill>
              </a:rPr>
              <a:t>nergie Hydrauliques </a:t>
            </a:r>
            <a:endParaRPr lang="fr-FR" dirty="0">
              <a:solidFill>
                <a:schemeClr val="bg1"/>
              </a:solidFill>
            </a:endParaRPr>
          </a:p>
        </p:txBody>
      </p:sp>
      <p:sp>
        <p:nvSpPr>
          <p:cNvPr id="4" name="Rectangle 3"/>
          <p:cNvSpPr/>
          <p:nvPr/>
        </p:nvSpPr>
        <p:spPr>
          <a:xfrm>
            <a:off x="139759" y="1589200"/>
            <a:ext cx="4107180" cy="1200329"/>
          </a:xfrm>
          <a:prstGeom prst="rect">
            <a:avLst/>
          </a:prstGeom>
        </p:spPr>
        <p:txBody>
          <a:bodyPr wrap="square">
            <a:spAutoFit/>
          </a:bodyPr>
          <a:lstStyle/>
          <a:p>
            <a:r>
              <a:rPr lang="fr-FR" b="1" dirty="0" smtClean="0">
                <a:solidFill>
                  <a:schemeClr val="bg1"/>
                </a:solidFill>
              </a:rPr>
              <a:t>l'énergie </a:t>
            </a:r>
            <a:r>
              <a:rPr lang="fr-FR" b="1" dirty="0">
                <a:solidFill>
                  <a:schemeClr val="bg1"/>
                </a:solidFill>
              </a:rPr>
              <a:t>hydraulique </a:t>
            </a:r>
            <a:r>
              <a:rPr lang="fr-FR" b="1" dirty="0" smtClean="0">
                <a:solidFill>
                  <a:schemeClr val="bg1"/>
                </a:solidFill>
              </a:rPr>
              <a:t>permet </a:t>
            </a:r>
            <a:r>
              <a:rPr lang="fr-FR" b="1" dirty="0">
                <a:solidFill>
                  <a:schemeClr val="bg1"/>
                </a:solidFill>
              </a:rPr>
              <a:t>de fabriquer de l'électricité, dans les centrales hydroélectriques, grâce à la force de l'eau. </a:t>
            </a:r>
            <a:endParaRPr lang="fr-FR" dirty="0"/>
          </a:p>
        </p:txBody>
      </p:sp>
      <p:sp>
        <p:nvSpPr>
          <p:cNvPr id="5" name="Rectangle 4"/>
          <p:cNvSpPr/>
          <p:nvPr/>
        </p:nvSpPr>
        <p:spPr>
          <a:xfrm>
            <a:off x="139759" y="2709602"/>
            <a:ext cx="3634740" cy="2308324"/>
          </a:xfrm>
          <a:prstGeom prst="rect">
            <a:avLst/>
          </a:prstGeom>
        </p:spPr>
        <p:txBody>
          <a:bodyPr wrap="square">
            <a:spAutoFit/>
          </a:bodyPr>
          <a:lstStyle/>
          <a:p>
            <a:r>
              <a:rPr lang="fr-FR" b="1" dirty="0" smtClean="0">
                <a:solidFill>
                  <a:schemeClr val="bg1"/>
                </a:solidFill>
              </a:rPr>
              <a:t>Sous </a:t>
            </a:r>
            <a:r>
              <a:rPr lang="fr-FR" b="1" dirty="0">
                <a:solidFill>
                  <a:schemeClr val="bg1"/>
                </a:solidFill>
              </a:rPr>
              <a:t>l'action du soleil, l'eau des océans et de la terre s'évapore. Elle se condense en nuages qui se déplacent avec le vent. </a:t>
            </a:r>
            <a:endParaRPr lang="fr-FR" b="1" dirty="0" smtClean="0">
              <a:solidFill>
                <a:schemeClr val="bg1"/>
              </a:solidFill>
            </a:endParaRPr>
          </a:p>
          <a:p>
            <a:r>
              <a:rPr lang="fr-FR" b="1" dirty="0" smtClean="0">
                <a:solidFill>
                  <a:schemeClr val="bg1"/>
                </a:solidFill>
              </a:rPr>
              <a:t>La </a:t>
            </a:r>
            <a:r>
              <a:rPr lang="fr-FR" b="1" dirty="0">
                <a:solidFill>
                  <a:schemeClr val="bg1"/>
                </a:solidFill>
              </a:rPr>
              <a:t>baisse de température au-dessus des continents provoque des précipitations qui alimentent l'eau des lacs, des rivières et des océans</a:t>
            </a:r>
            <a:r>
              <a:rPr lang="fr-FR" dirty="0"/>
              <a:t>.</a:t>
            </a:r>
          </a:p>
        </p:txBody>
      </p:sp>
      <p:sp>
        <p:nvSpPr>
          <p:cNvPr id="6" name="Rectangle 5"/>
          <p:cNvSpPr/>
          <p:nvPr/>
        </p:nvSpPr>
        <p:spPr>
          <a:xfrm>
            <a:off x="8183048" y="3863764"/>
            <a:ext cx="3486513" cy="2031325"/>
          </a:xfrm>
          <a:prstGeom prst="rect">
            <a:avLst/>
          </a:prstGeom>
        </p:spPr>
        <p:txBody>
          <a:bodyPr wrap="square">
            <a:spAutoFit/>
          </a:bodyPr>
          <a:lstStyle/>
          <a:p>
            <a:r>
              <a:rPr lang="fr-FR" b="1" dirty="0">
                <a:solidFill>
                  <a:schemeClr val="bg1"/>
                </a:solidFill>
              </a:rPr>
              <a:t>Une centrale hydraulique est composée de 3 parties :</a:t>
            </a:r>
          </a:p>
          <a:p>
            <a:pPr>
              <a:buFont typeface="Arial" panose="020B0604020202020204" pitchFamily="34" charset="0"/>
              <a:buChar char="•"/>
            </a:pPr>
            <a:r>
              <a:rPr lang="fr-FR" b="1" dirty="0">
                <a:solidFill>
                  <a:schemeClr val="bg1"/>
                </a:solidFill>
              </a:rPr>
              <a:t>le barrage qui retient l'eau</a:t>
            </a:r>
          </a:p>
          <a:p>
            <a:pPr>
              <a:buFont typeface="Arial" panose="020B0604020202020204" pitchFamily="34" charset="0"/>
              <a:buChar char="•"/>
            </a:pPr>
            <a:r>
              <a:rPr lang="fr-FR" b="1" dirty="0">
                <a:solidFill>
                  <a:schemeClr val="bg1"/>
                </a:solidFill>
              </a:rPr>
              <a:t>la centrale qui produit l'électricité</a:t>
            </a:r>
          </a:p>
          <a:p>
            <a:pPr>
              <a:buFont typeface="Arial" panose="020B0604020202020204" pitchFamily="34" charset="0"/>
              <a:buChar char="•"/>
            </a:pPr>
            <a:r>
              <a:rPr lang="fr-FR" b="1" dirty="0">
                <a:solidFill>
                  <a:schemeClr val="bg1"/>
                </a:solidFill>
              </a:rPr>
              <a:t>les lignes électriques qui évacuent et transportent l'énergie électrique</a:t>
            </a:r>
          </a:p>
        </p:txBody>
      </p:sp>
      <p:pic>
        <p:nvPicPr>
          <p:cNvPr id="1028" name="Picture 4"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405" y="3389005"/>
            <a:ext cx="4167814" cy="325784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219" y="838771"/>
            <a:ext cx="4219125" cy="2484596"/>
          </a:xfrm>
          <a:prstGeom prst="rect">
            <a:avLst/>
          </a:prstGeom>
        </p:spPr>
      </p:pic>
      <p:sp>
        <p:nvSpPr>
          <p:cNvPr id="8" name="Rectangle 7"/>
          <p:cNvSpPr/>
          <p:nvPr/>
        </p:nvSpPr>
        <p:spPr>
          <a:xfrm>
            <a:off x="5715550" y="3696588"/>
            <a:ext cx="1211254" cy="33435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dirty="0" smtClean="0"/>
              <a:t>Condensation</a:t>
            </a:r>
            <a:endParaRPr lang="fr-FR" dirty="0" smtClean="0"/>
          </a:p>
        </p:txBody>
      </p:sp>
      <p:sp>
        <p:nvSpPr>
          <p:cNvPr id="11" name="Rectangle 10"/>
          <p:cNvSpPr/>
          <p:nvPr/>
        </p:nvSpPr>
        <p:spPr>
          <a:xfrm>
            <a:off x="4606894" y="4379193"/>
            <a:ext cx="1005730" cy="23846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smtClean="0"/>
              <a:t>précipitation</a:t>
            </a:r>
          </a:p>
        </p:txBody>
      </p:sp>
      <p:sp>
        <p:nvSpPr>
          <p:cNvPr id="12" name="Rectangle 11"/>
          <p:cNvSpPr/>
          <p:nvPr/>
        </p:nvSpPr>
        <p:spPr>
          <a:xfrm>
            <a:off x="4879852" y="4943901"/>
            <a:ext cx="1128243" cy="31447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smtClean="0"/>
              <a:t>transpiration</a:t>
            </a:r>
            <a:endParaRPr lang="fr-FR" sz="1600" dirty="0" smtClean="0"/>
          </a:p>
        </p:txBody>
      </p:sp>
      <p:sp>
        <p:nvSpPr>
          <p:cNvPr id="13" name="Rectangle 12"/>
          <p:cNvSpPr/>
          <p:nvPr/>
        </p:nvSpPr>
        <p:spPr>
          <a:xfrm>
            <a:off x="6031360" y="4617660"/>
            <a:ext cx="1211254" cy="33435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smtClean="0"/>
              <a:t>Evaporation</a:t>
            </a:r>
            <a:endParaRPr lang="fr-FR" sz="600" dirty="0" smtClean="0"/>
          </a:p>
        </p:txBody>
      </p:sp>
    </p:spTree>
    <p:extLst>
      <p:ext uri="{BB962C8B-B14F-4D97-AF65-F5344CB8AC3E}">
        <p14:creationId xmlns:p14="http://schemas.microsoft.com/office/powerpoint/2010/main" val="39557511"/>
      </p:ext>
    </p:extLst>
  </p:cSld>
  <p:clrMapOvr>
    <a:masterClrMapping/>
  </p:clrMapOvr>
  <p:transition spd="slow" advTm="2454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0"/>
              </a:schemeClr>
            </a:gs>
            <a:gs pos="97000">
              <a:schemeClr val="accent2">
                <a:lumMod val="60000"/>
                <a:lumOff val="40000"/>
              </a:schemeClr>
            </a:gs>
            <a:gs pos="53000">
              <a:schemeClr val="accent2">
                <a:lumMod val="7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92480" y="0"/>
            <a:ext cx="10515600" cy="1325563"/>
          </a:xfrm>
        </p:spPr>
        <p:txBody>
          <a:bodyPr/>
          <a:lstStyle/>
          <a:p>
            <a:pPr algn="ctr"/>
            <a:r>
              <a:rPr lang="fr-FR" dirty="0" smtClean="0"/>
              <a:t>L’</a:t>
            </a:r>
            <a:r>
              <a:rPr lang="fr-FR" dirty="0"/>
              <a:t>é</a:t>
            </a:r>
            <a:r>
              <a:rPr lang="fr-FR" dirty="0" smtClean="0"/>
              <a:t>nergie géothermique </a:t>
            </a:r>
            <a:endParaRPr lang="fr-FR" dirty="0"/>
          </a:p>
        </p:txBody>
      </p:sp>
      <p:pic>
        <p:nvPicPr>
          <p:cNvPr id="205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 y="3548658"/>
            <a:ext cx="4762500" cy="3267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3350" y="1630202"/>
            <a:ext cx="6827520" cy="1477328"/>
          </a:xfrm>
          <a:prstGeom prst="rect">
            <a:avLst/>
          </a:prstGeom>
        </p:spPr>
        <p:txBody>
          <a:bodyPr wrap="square">
            <a:spAutoFit/>
          </a:bodyPr>
          <a:lstStyle/>
          <a:p>
            <a:r>
              <a:rPr lang="fr-FR" dirty="0"/>
              <a:t>Cette énergie permet de fabriquer de l'électricité dans les centrales géothermiques, grâce à l'eau très chaude des nappes dans le sous-sol de la Terre.</a:t>
            </a:r>
          </a:p>
          <a:p>
            <a:r>
              <a:rPr lang="fr-FR" dirty="0"/>
              <a:t>La température des roches augmente en moyenne de 1 °C tous les 30 m de profondeur. </a:t>
            </a:r>
          </a:p>
        </p:txBody>
      </p:sp>
      <p:sp>
        <p:nvSpPr>
          <p:cNvPr id="4" name="Rectangle 3"/>
          <p:cNvSpPr/>
          <p:nvPr/>
        </p:nvSpPr>
        <p:spPr>
          <a:xfrm>
            <a:off x="6096000" y="5354866"/>
            <a:ext cx="6096000" cy="1200329"/>
          </a:xfrm>
          <a:prstGeom prst="rect">
            <a:avLst/>
          </a:prstGeom>
        </p:spPr>
        <p:txBody>
          <a:bodyPr>
            <a:spAutoFit/>
          </a:bodyPr>
          <a:lstStyle/>
          <a:p>
            <a:r>
              <a:rPr lang="fr-FR" dirty="0"/>
              <a:t>Une centrale géothermique est composée de 3 parties :</a:t>
            </a:r>
          </a:p>
          <a:p>
            <a:pPr>
              <a:buFont typeface="Arial" panose="020B0604020202020204" pitchFamily="34" charset="0"/>
              <a:buChar char="•"/>
            </a:pPr>
            <a:r>
              <a:rPr lang="fr-FR" dirty="0"/>
              <a:t>la pompe</a:t>
            </a:r>
          </a:p>
          <a:p>
            <a:pPr>
              <a:buFont typeface="Arial" panose="020B0604020202020204" pitchFamily="34" charset="0"/>
              <a:buChar char="•"/>
            </a:pPr>
            <a:r>
              <a:rPr lang="fr-FR" dirty="0"/>
              <a:t>l'usine qui produit l'électricité</a:t>
            </a:r>
          </a:p>
          <a:p>
            <a:pPr>
              <a:buFont typeface="Arial" panose="020B0604020202020204" pitchFamily="34" charset="0"/>
              <a:buChar char="•"/>
            </a:pPr>
            <a:r>
              <a:rPr lang="fr-FR" dirty="0"/>
              <a:t>les lignes électriques qui la transportent</a:t>
            </a:r>
          </a:p>
        </p:txBody>
      </p:sp>
      <p:sp>
        <p:nvSpPr>
          <p:cNvPr id="5" name="AutoShape 6" descr="Image associée"/>
          <p:cNvSpPr>
            <a:spLocks noChangeAspect="1" noChangeArrowheads="1"/>
          </p:cNvSpPr>
          <p:nvPr/>
        </p:nvSpPr>
        <p:spPr bwMode="auto">
          <a:xfrm>
            <a:off x="3154679" y="-14749"/>
            <a:ext cx="3287395" cy="26896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194" y="1140142"/>
            <a:ext cx="4809358" cy="3934777"/>
          </a:xfrm>
          <a:prstGeom prst="rect">
            <a:avLst/>
          </a:prstGeom>
        </p:spPr>
      </p:pic>
    </p:spTree>
    <p:extLst>
      <p:ext uri="{BB962C8B-B14F-4D97-AF65-F5344CB8AC3E}">
        <p14:creationId xmlns:p14="http://schemas.microsoft.com/office/powerpoint/2010/main" val="2594383988"/>
      </p:ext>
    </p:extLst>
  </p:cSld>
  <p:clrMapOvr>
    <a:masterClrMapping/>
  </p:clrMapOvr>
  <mc:AlternateContent xmlns:mc="http://schemas.openxmlformats.org/markup-compatibility/2006" xmlns:p14="http://schemas.microsoft.com/office/powerpoint/2010/main">
    <mc:Choice Requires="p14">
      <p:transition spd="slow" p14:dur="1400" advTm="19491">
        <p14:ripple/>
      </p:transition>
    </mc:Choice>
    <mc:Fallback xmlns="">
      <p:transition spd="slow" advTm="19491">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651</Words>
  <Application>Microsoft Office PowerPoint</Application>
  <PresentationFormat>Personnalisé</PresentationFormat>
  <Paragraphs>66</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Les Energies renouvelables  </vt:lpstr>
      <vt:lpstr>Présentation PowerPoint</vt:lpstr>
      <vt:lpstr>Présentation PowerPoint</vt:lpstr>
      <vt:lpstr> </vt:lpstr>
      <vt:lpstr>L'énergie solaire  </vt:lpstr>
      <vt:lpstr>L’énergie thermique </vt:lpstr>
      <vt:lpstr>L’énergie Eolienne </vt:lpstr>
      <vt:lpstr>L’énergie Hydrauliques </vt:lpstr>
      <vt:lpstr>L’énergie géothermique </vt:lpstr>
      <vt:lpstr>La biomasse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CDI02</dc:creator>
  <cp:lastModifiedBy>Prof</cp:lastModifiedBy>
  <cp:revision>37</cp:revision>
  <dcterms:created xsi:type="dcterms:W3CDTF">2017-11-21T10:35:25Z</dcterms:created>
  <dcterms:modified xsi:type="dcterms:W3CDTF">2018-01-16T11:13:17Z</dcterms:modified>
</cp:coreProperties>
</file>